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1"/>
  </p:normalViewPr>
  <p:slideViewPr>
    <p:cSldViewPr snapToGrid="0" snapToObjects="1">
      <p:cViewPr varScale="1">
        <p:scale>
          <a:sx n="114" d="100"/>
          <a:sy n="114" d="100"/>
        </p:scale>
        <p:origin x="15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9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4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08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6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6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05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56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0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3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80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neha@pinakin-kantha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Cloud Case Studies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Showcasing Cloud Expertise Across Technologies and Industries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AWS Migration for FinTech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Digital Payments Company (US)</a:t>
            </a:r>
          </a:p>
          <a:p>
            <a:r>
              <a:t>Tech Stack: AWS EC2, S3, RDS, AWS CloudWatch</a:t>
            </a:r>
          </a:p>
          <a:p>
            <a:r>
              <a:t>Challenge: On-premise infrastructure limiting scalability and performance</a:t>
            </a:r>
          </a:p>
          <a:p>
            <a:r>
              <a:t>Solution: Lift-and-shift migration of core apps to AWS, automated backups and monitoring</a:t>
            </a:r>
          </a:p>
          <a:p>
            <a:r>
              <a:t>Outcome: 40% cost reduction, 99.99% uptime, 3x faster deployments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Azure DevOps for Healthcare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Hospital Network (Europe)</a:t>
            </a:r>
          </a:p>
          <a:p>
            <a:r>
              <a:t>Tech Stack: Azure DevOps, Azure Functions, App Services, Azure SQL</a:t>
            </a:r>
          </a:p>
          <a:p>
            <a:r>
              <a:t>Challenge: Fragmented deployment pipelines and lack of version control</a:t>
            </a:r>
          </a:p>
          <a:p>
            <a:r>
              <a:t>Solution: CI/CD setup with Azure DevOps, serverless architecture for patient portals</a:t>
            </a:r>
          </a:p>
          <a:p>
            <a:r>
              <a:t>Outcome: 70% faster release cycles, reduced human error, HIPAA-compliant deployments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Google Cloud for Retail Analytics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E-commerce Brand (India)</a:t>
            </a:r>
          </a:p>
          <a:p>
            <a:r>
              <a:t>Tech Stack: GCP BigQuery, Cloud Storage, Dataflow, Looker</a:t>
            </a:r>
          </a:p>
          <a:p>
            <a:r>
              <a:t>Challenge: No real-time visibility into inventory and customer trends</a:t>
            </a:r>
          </a:p>
          <a:p>
            <a:r>
              <a:t>Solution: Data lake on GCP, real-time dashboards with Looker, automated ETL pipelines</a:t>
            </a:r>
          </a:p>
          <a:p>
            <a:r>
              <a:t>Outcome: Reduced stockouts by 60%, 5x improvement in marketing effectiveness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Multi-cloud Strategy for SaaS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B2B SaaS Company (Global)</a:t>
            </a:r>
          </a:p>
          <a:p>
            <a:r>
              <a:t>Tech Stack: AWS, Azure, Kubernetes, Terraform, GitOps</a:t>
            </a:r>
          </a:p>
          <a:p>
            <a:r>
              <a:t>Challenge: Vendor lock-in concerns and lack of high availability</a:t>
            </a:r>
          </a:p>
          <a:p>
            <a:r>
              <a:t>Solution: Designed multi-cloud Kubernetes clusters, GitOps-driven IaC</a:t>
            </a:r>
          </a:p>
          <a:p>
            <a:r>
              <a:t>Outcome: Achieved 100% uptime, enhanced DR readiness, improved compliance flexibility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Cloud Security for Banking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rPr dirty="0"/>
              <a:t>Client: Private Bank (Middle East)</a:t>
            </a:r>
          </a:p>
          <a:p>
            <a:r>
              <a:rPr dirty="0"/>
              <a:t>Tech Stack: Azure Sentinel, AWS </a:t>
            </a:r>
            <a:r>
              <a:rPr dirty="0" err="1"/>
              <a:t>GuardDuty</a:t>
            </a:r>
            <a:r>
              <a:rPr dirty="0"/>
              <a:t>, WAF, IAM, Key Vault</a:t>
            </a:r>
          </a:p>
          <a:p>
            <a:r>
              <a:rPr dirty="0"/>
              <a:t>Challenge: Increasing cyber threats and non-compliance with financial regulations</a:t>
            </a:r>
          </a:p>
          <a:p>
            <a:r>
              <a:rPr dirty="0"/>
              <a:t>Solution: Implemented SIEM, automated threat detection, secure access policies</a:t>
            </a:r>
          </a:p>
          <a:p>
            <a:r>
              <a:rPr dirty="0"/>
              <a:t>Outcome: Reduced breach risk by 80%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4BCC8-E47C-C4D3-62B6-5F55BF899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506" y="484632"/>
            <a:ext cx="7019693" cy="1609344"/>
          </a:xfrm>
        </p:spPr>
        <p:txBody>
          <a:bodyPr/>
          <a:lstStyle/>
          <a:p>
            <a:r>
              <a:rPr lang="en-US" dirty="0"/>
              <a:t>Rates for c2c engagement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DE891A-DBC9-F933-8C5E-EDA89727FE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0915621"/>
              </p:ext>
            </p:extLst>
          </p:nvPr>
        </p:nvGraphicFramePr>
        <p:xfrm>
          <a:off x="412594" y="2079783"/>
          <a:ext cx="8329960" cy="4454831"/>
        </p:xfrm>
        <a:graphic>
          <a:graphicData uri="http://schemas.openxmlformats.org/drawingml/2006/table">
            <a:tbl>
              <a:tblPr/>
              <a:tblGrid>
                <a:gridCol w="2082490">
                  <a:extLst>
                    <a:ext uri="{9D8B030D-6E8A-4147-A177-3AD203B41FA5}">
                      <a16:colId xmlns:a16="http://schemas.microsoft.com/office/drawing/2014/main" val="2002019190"/>
                    </a:ext>
                  </a:extLst>
                </a:gridCol>
                <a:gridCol w="2082490">
                  <a:extLst>
                    <a:ext uri="{9D8B030D-6E8A-4147-A177-3AD203B41FA5}">
                      <a16:colId xmlns:a16="http://schemas.microsoft.com/office/drawing/2014/main" val="373537186"/>
                    </a:ext>
                  </a:extLst>
                </a:gridCol>
                <a:gridCol w="2082490">
                  <a:extLst>
                    <a:ext uri="{9D8B030D-6E8A-4147-A177-3AD203B41FA5}">
                      <a16:colId xmlns:a16="http://schemas.microsoft.com/office/drawing/2014/main" val="3131557813"/>
                    </a:ext>
                  </a:extLst>
                </a:gridCol>
                <a:gridCol w="2082490">
                  <a:extLst>
                    <a:ext uri="{9D8B030D-6E8A-4147-A177-3AD203B41FA5}">
                      <a16:colId xmlns:a16="http://schemas.microsoft.com/office/drawing/2014/main" val="1018916590"/>
                    </a:ext>
                  </a:extLst>
                </a:gridCol>
              </a:tblGrid>
              <a:tr h="654046">
                <a:tc>
                  <a:txBody>
                    <a:bodyPr/>
                    <a:lstStyle/>
                    <a:p>
                      <a:r>
                        <a:rPr lang="en-IN" sz="1700"/>
                        <a:t>Role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Experience Level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Hourly Rate (USD)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Monthly Rate (USD)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9171302"/>
                  </a:ext>
                </a:extLst>
              </a:tr>
              <a:tr h="916136">
                <a:tc>
                  <a:txBody>
                    <a:bodyPr/>
                    <a:lstStyle/>
                    <a:p>
                      <a:r>
                        <a:rPr lang="en-IN" sz="1700"/>
                        <a:t>Cloud Engineer (AWS/Azure/GCP)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3–5 Years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 dirty="0"/>
                        <a:t>$30 – $36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$5,000 – $6,000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809213"/>
                  </a:ext>
                </a:extLst>
              </a:tr>
              <a:tr h="641295">
                <a:tc>
                  <a:txBody>
                    <a:bodyPr/>
                    <a:lstStyle/>
                    <a:p>
                      <a:r>
                        <a:rPr lang="en-IN" sz="1700" dirty="0"/>
                        <a:t>DevOps Engineer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5–7 Years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$40 – $50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$6,800 – $8,000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832081"/>
                  </a:ext>
                </a:extLst>
              </a:tr>
              <a:tr h="654046">
                <a:tc>
                  <a:txBody>
                    <a:bodyPr/>
                    <a:lstStyle/>
                    <a:p>
                      <a:r>
                        <a:rPr lang="en-IN" sz="1700"/>
                        <a:t>Cloud Solution Architect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8–12 Years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$60 – $75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$10,000 – $12,500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151447"/>
                  </a:ext>
                </a:extLst>
              </a:tr>
              <a:tr h="935262">
                <a:tc>
                  <a:txBody>
                    <a:bodyPr/>
                    <a:lstStyle/>
                    <a:p>
                      <a:r>
                        <a:rPr lang="en-IN" sz="1700"/>
                        <a:t>Security &amp; Compliance Specialist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6–10 Years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$55 – $65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$9,000 – $11,000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699299"/>
                  </a:ext>
                </a:extLst>
              </a:tr>
              <a:tr h="654046">
                <a:tc>
                  <a:txBody>
                    <a:bodyPr/>
                    <a:lstStyle/>
                    <a:p>
                      <a:r>
                        <a:rPr lang="en-IN" sz="1700"/>
                        <a:t>Data Engineer (Cloud Native)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5–8 Years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/>
                        <a:t>$45 – $55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700" dirty="0"/>
                        <a:t>$7,000 – $8,500</a:t>
                      </a:r>
                    </a:p>
                  </a:txBody>
                  <a:tcPr marL="84402" marR="84402" marT="42201" marB="4220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75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227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5802A-4471-DE37-BA8C-F21B51564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⚙️    Engagement Flexibility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7DB1B-111A-690B-6267-57F8EEEC0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C2C or project-based</a:t>
            </a:r>
            <a:r>
              <a:rPr lang="en-IN" dirty="0"/>
              <a:t> models available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Work from home for initial 12 months</a:t>
            </a:r>
            <a:r>
              <a:rPr lang="en-IN" dirty="0"/>
              <a:t> (preferred), then open to hybrid/onsite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Available for </a:t>
            </a:r>
            <a:r>
              <a:rPr lang="en-IN" b="1" dirty="0"/>
              <a:t>partial or full-team ramp-ups</a:t>
            </a:r>
            <a:endParaRPr lang="en-IN" dirty="0"/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Onboarding within 1–2 weeks</a:t>
            </a:r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491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4E937-5114-EE04-3F73-8071AAFE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8C6AD-568F-3232-60A1-304B5C273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 : </a:t>
            </a:r>
            <a:r>
              <a:rPr lang="en-US" dirty="0">
                <a:hlinkClick r:id="rId2"/>
              </a:rPr>
              <a:t>neha@pinakin-kantha.com</a:t>
            </a:r>
            <a:r>
              <a:rPr lang="en-US" dirty="0"/>
              <a:t> , </a:t>
            </a:r>
            <a:r>
              <a:rPr lang="en-US" dirty="0" err="1"/>
              <a:t>hr-ops@pinakin-kantha.com</a:t>
            </a:r>
            <a:endParaRPr lang="en-US" dirty="0"/>
          </a:p>
          <a:p>
            <a:r>
              <a:rPr lang="en-US" dirty="0"/>
              <a:t>Mobile: 9717121731</a:t>
            </a:r>
          </a:p>
        </p:txBody>
      </p:sp>
    </p:spTree>
    <p:extLst>
      <p:ext uri="{BB962C8B-B14F-4D97-AF65-F5344CB8AC3E}">
        <p14:creationId xmlns:p14="http://schemas.microsoft.com/office/powerpoint/2010/main" val="3579594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2</TotalTime>
  <Words>463</Words>
  <Application>Microsoft Macintosh PowerPoint</Application>
  <PresentationFormat>On-screen Show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Rockwell</vt:lpstr>
      <vt:lpstr>Rockwell Condensed</vt:lpstr>
      <vt:lpstr>Rockwell Extra Bold</vt:lpstr>
      <vt:lpstr>Wingdings</vt:lpstr>
      <vt:lpstr>Wood Type</vt:lpstr>
      <vt:lpstr>Cloud Case Studies</vt:lpstr>
      <vt:lpstr>AWS Migration for FinTech</vt:lpstr>
      <vt:lpstr>Azure DevOps for Healthcare</vt:lpstr>
      <vt:lpstr>Google Cloud for Retail Analytics</vt:lpstr>
      <vt:lpstr>Multi-cloud Strategy for SaaS</vt:lpstr>
      <vt:lpstr>Cloud Security for Banking</vt:lpstr>
      <vt:lpstr>Rates for c2c engagement </vt:lpstr>
      <vt:lpstr>⚙️    Engagement Flexibility </vt:lpstr>
      <vt:lpstr>Contact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Neha Nupur</cp:lastModifiedBy>
  <cp:revision>4</cp:revision>
  <dcterms:created xsi:type="dcterms:W3CDTF">2013-01-27T09:14:16Z</dcterms:created>
  <dcterms:modified xsi:type="dcterms:W3CDTF">2025-08-05T14:59:36Z</dcterms:modified>
  <cp:category/>
</cp:coreProperties>
</file>