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61"/>
  </p:normalViewPr>
  <p:slideViewPr>
    <p:cSldViewPr snapToGrid="0" snapToObjects="1">
      <p:cViewPr varScale="1">
        <p:scale>
          <a:sx n="114" d="100"/>
          <a:sy n="114" d="100"/>
        </p:scale>
        <p:origin x="158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6346" y="1788454"/>
            <a:ext cx="6270922" cy="2098226"/>
          </a:xfrm>
        </p:spPr>
        <p:txBody>
          <a:bodyPr anchor="b">
            <a:noAutofit/>
          </a:bodyPr>
          <a:lstStyle>
            <a:lvl1pPr algn="ctr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9930" y="3956280"/>
            <a:ext cx="5123755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4644" y="6453386"/>
            <a:ext cx="1205958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041" y="6453386"/>
            <a:ext cx="5267533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564643" y="744469"/>
            <a:ext cx="8005589" cy="5349671"/>
            <a:chOff x="564643" y="744469"/>
            <a:chExt cx="8005589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6113972" y="1685652"/>
              <a:ext cx="2456260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357"/>
                  </a:lnTo>
                  <a:lnTo>
                    <a:pt x="8761" y="935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564643" y="744469"/>
              <a:ext cx="2456505" cy="4408488"/>
            </a:xfrm>
            <a:custGeom>
              <a:avLst/>
              <a:gdLst/>
              <a:ahLst/>
              <a:cxnLst/>
              <a:rect l="l" t="t" r="r" b="b"/>
              <a:pathLst>
                <a:path w="10001" h="10000">
                  <a:moveTo>
                    <a:pt x="8762" y="0"/>
                  </a:moveTo>
                  <a:lnTo>
                    <a:pt x="10001" y="0"/>
                  </a:lnTo>
                  <a:lnTo>
                    <a:pt x="10001" y="10000"/>
                  </a:lnTo>
                  <a:lnTo>
                    <a:pt x="1" y="10000"/>
                  </a:lnTo>
                  <a:cubicBezTo>
                    <a:pt x="-2" y="9766"/>
                    <a:pt x="4" y="9586"/>
                    <a:pt x="1" y="9352"/>
                  </a:cubicBezTo>
                  <a:lnTo>
                    <a:pt x="8762" y="9346"/>
                  </a:lnTo>
                  <a:lnTo>
                    <a:pt x="8762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172852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2295526"/>
            <a:ext cx="7200900" cy="357187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880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80797" y="624156"/>
            <a:ext cx="1490950" cy="5243244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624156"/>
            <a:ext cx="5724525" cy="5243244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985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564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769" y="1301361"/>
            <a:ext cx="7209728" cy="2852737"/>
          </a:xfrm>
        </p:spPr>
        <p:txBody>
          <a:bodyPr anchor="b">
            <a:normAutofit/>
          </a:bodyPr>
          <a:lstStyle>
            <a:lvl1pPr algn="r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769" y="4216328"/>
            <a:ext cx="7209728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4181" y="6453386"/>
            <a:ext cx="1216807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234" y="6453386"/>
            <a:ext cx="5267533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8" name="Freeform 7" title="Crop Mark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4783316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8700" y="2286000"/>
            <a:ext cx="3335840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4052" y="2286000"/>
            <a:ext cx="3335840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573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340230"/>
            <a:ext cx="3335840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8700" y="3305208"/>
            <a:ext cx="3335839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3760" y="2349754"/>
            <a:ext cx="3335840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3760" y="3305208"/>
            <a:ext cx="3335840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741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582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444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400" baseline="0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2015" y="685801"/>
            <a:ext cx="3909060" cy="5175250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6344"/>
            <a:ext cx="2891790" cy="3011056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51924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4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49090" y="1"/>
            <a:ext cx="4994910" cy="6857999"/>
          </a:xfrm>
        </p:spPr>
        <p:txBody>
          <a:bodyPr anchor="t"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1500"/>
            </a:lvl2pPr>
            <a:lvl3pPr marL="685800" indent="0">
              <a:buNone/>
              <a:defRPr sz="15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5968"/>
            <a:ext cx="2891790" cy="3011432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5107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286000"/>
            <a:ext cx="72009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2987" y="6453386"/>
            <a:ext cx="90342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70173" y="6453386"/>
            <a:ext cx="4710623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4552" y="6453386"/>
            <a:ext cx="119721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aseline="0">
                <a:solidFill>
                  <a:schemeClr val="tx2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 title="Side bar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12908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6858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6858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orient="horz" pos="1368">
          <p15:clr>
            <a:srgbClr val="F26B43"/>
          </p15:clr>
        </p15:guide>
        <p15:guide id="1" pos="6912">
          <p15:clr>
            <a:srgbClr val="F26B43"/>
          </p15:clr>
        </p15:guide>
        <p15:guide id="2" pos="936">
          <p15:clr>
            <a:srgbClr val="F26B43"/>
          </p15:clr>
        </p15:guide>
        <p15:guide id="3" pos="864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696">
          <p15:clr>
            <a:srgbClr val="F26B43"/>
          </p15:clr>
        </p15:guide>
        <p15:guide id="6" orient="horz" pos="432">
          <p15:clr>
            <a:srgbClr val="F26B43"/>
          </p15:clr>
        </p15:guide>
        <p15:guide id="7" orient="horz" pos="1512">
          <p15:clr>
            <a:srgbClr val="F26B43"/>
          </p15:clr>
        </p15:guide>
        <p15:guide id="8" pos="5184">
          <p15:clr>
            <a:srgbClr val="F26B43"/>
          </p15:clr>
        </p15:guide>
        <p15:guide id="9" pos="702">
          <p15:clr>
            <a:srgbClr val="F26B43"/>
          </p15:clr>
        </p15:guide>
        <p15:guide id="10" pos="6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MuleSoft Case Studies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Demonstrating Integration Expertise Across Industries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dirty="0"/>
              <a:t>API-Led Integration for Banking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 b="1"/>
            </a:pPr>
            <a:r>
              <a:t>Client: Private Sector Bank (India)</a:t>
            </a:r>
          </a:p>
          <a:p>
            <a:r>
              <a:t>Tech Stack: MuleSoft Anypoint Platform, API Manager, Salesforce Connector</a:t>
            </a:r>
          </a:p>
          <a:p>
            <a:r>
              <a:t>Challenge: Legacy systems with no real-time connectivity between departments</a:t>
            </a:r>
          </a:p>
          <a:p>
            <a:r>
              <a:t>Solution: Designed API-led architecture; integrated core banking with Salesforce</a:t>
            </a:r>
          </a:p>
          <a:p>
            <a:r>
              <a:t>Outcome: Reduced manual operations by 70%, improved real-time data sync and CX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dirty="0"/>
              <a:t>E-commerce Order Management Integration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 b="1"/>
            </a:pPr>
            <a:r>
              <a:t>Client: Global Online Retailer</a:t>
            </a:r>
          </a:p>
          <a:p>
            <a:r>
              <a:t>Tech Stack: MuleSoft, SAP Connector, AWS S3, Order Management System (OMS)</a:t>
            </a:r>
          </a:p>
          <a:p>
            <a:r>
              <a:t>Challenge: Disconnected OMS and SAP created order delays and errors</a:t>
            </a:r>
          </a:p>
          <a:p>
            <a:r>
              <a:t>Solution: Built real-time integration layer with error handling and retries</a:t>
            </a:r>
          </a:p>
          <a:p>
            <a:r>
              <a:t>Outcome: Improved order processing time by 50%, reduced data sync failures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dirty="0"/>
              <a:t>Healthcare Data Exchange Platform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 b="1"/>
            </a:pPr>
            <a:r>
              <a:rPr dirty="0"/>
              <a:t>Client: National Health Organization (USA)</a:t>
            </a:r>
          </a:p>
          <a:p>
            <a:r>
              <a:rPr dirty="0"/>
              <a:t>Tech Stack: MuleSoft, FHIR APIs, Azure Integration, HL7 Connectors</a:t>
            </a:r>
          </a:p>
          <a:p>
            <a:r>
              <a:rPr dirty="0"/>
              <a:t>Challenge: Difficulty exchanging patient records securely across hospitals</a:t>
            </a:r>
          </a:p>
          <a:p>
            <a:r>
              <a:rPr dirty="0"/>
              <a:t>Solution: Developed secure FHIR APIs for inter-hospital record sharing</a:t>
            </a:r>
          </a:p>
          <a:p>
            <a:r>
              <a:rPr dirty="0"/>
              <a:t>Outcome: Enabled HIPAA-compliant data exchange, reduced duplicate tests by 30%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Telecom Customer 360 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 b="1"/>
            </a:pPr>
            <a:r>
              <a:t>Client: Telecom Operator (Middle East)</a:t>
            </a:r>
          </a:p>
          <a:p>
            <a:r>
              <a:t>Tech Stack: MuleSoft, Salesforce, Billing System, CRM, Kafka</a:t>
            </a:r>
          </a:p>
          <a:p>
            <a:r>
              <a:t>Challenge: Fragmented customer data across multiple systems</a:t>
            </a:r>
          </a:p>
          <a:p>
            <a:r>
              <a:t>Solution: Integrated all sources into Salesforce using MuleSoft’s Event-Driven architecture</a:t>
            </a:r>
          </a:p>
          <a:p>
            <a:r>
              <a:t>Outcome: Achieved unified customer view, improved upsell success by 35%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dirty="0"/>
              <a:t>Logistics Partner API Gateway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 b="1"/>
            </a:pPr>
            <a:r>
              <a:t>Client: Logistics &amp; Freight Company (Europe)</a:t>
            </a:r>
          </a:p>
          <a:p>
            <a:r>
              <a:t>Tech Stack: MuleSoft API Manager, B2B APIs, OAuth2, SAP, Oracle ERP</a:t>
            </a:r>
          </a:p>
          <a:p>
            <a:r>
              <a:t>Challenge: Manual coordination with third-party freight providers</a:t>
            </a:r>
          </a:p>
          <a:p>
            <a:r>
              <a:t>Solution: Built secured partner APIs with tracking and SLA monitoring</a:t>
            </a:r>
          </a:p>
          <a:p>
            <a:r>
              <a:t>Outcome: Reduced onboarding time for new partners by 60%, increased operational efficiency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dirty="0"/>
              <a:t>Proposed Rates &amp; Engagement Terms (C2C)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dirty="0"/>
          </a:p>
          <a:p>
            <a:r>
              <a:rPr dirty="0"/>
              <a:t>🔹 MuleSoft Developer (3–5 Years): $38 – $45/</a:t>
            </a:r>
            <a:r>
              <a:rPr dirty="0" err="1"/>
              <a:t>hr</a:t>
            </a:r>
            <a:r>
              <a:rPr dirty="0"/>
              <a:t> | $6,000 – $7,200/month</a:t>
            </a:r>
          </a:p>
          <a:p>
            <a:r>
              <a:rPr dirty="0"/>
              <a:t>🔹 Senior MuleSoft Developer (5–8 Years): $48 – $55/</a:t>
            </a:r>
            <a:r>
              <a:rPr dirty="0" err="1"/>
              <a:t>hr</a:t>
            </a:r>
            <a:r>
              <a:rPr dirty="0"/>
              <a:t> | $7,500 – $9,000/month</a:t>
            </a:r>
          </a:p>
          <a:p>
            <a:r>
              <a:rPr dirty="0"/>
              <a:t>🔹 MuleSoft Architect (8–12 Years): $65 – $80/</a:t>
            </a:r>
            <a:r>
              <a:rPr dirty="0" err="1"/>
              <a:t>hr</a:t>
            </a:r>
            <a:r>
              <a:rPr dirty="0"/>
              <a:t> | $10,000 – $12,800/month</a:t>
            </a:r>
          </a:p>
          <a:p>
            <a:endParaRPr dirty="0"/>
          </a:p>
          <a:p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BAD89-453E-BF26-B56C-60C8ECF57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T&amp;C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0D959E-F1E5-595D-66E4-59926A3F68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N" dirty="0"/>
              <a:t>✅ C2C Engagement </a:t>
            </a:r>
          </a:p>
          <a:p>
            <a:pPr marL="0" indent="0">
              <a:buNone/>
            </a:pPr>
            <a:r>
              <a:rPr lang="en-IN" dirty="0"/>
              <a:t>✅ Flexible Work-from-Home for 12 Months</a:t>
            </a:r>
          </a:p>
          <a:p>
            <a:pPr marL="0" indent="0">
              <a:buNone/>
            </a:pPr>
            <a:r>
              <a:rPr lang="en-IN" dirty="0"/>
              <a:t>✅ Onsite Transition Post 12 Months (Optional)</a:t>
            </a:r>
          </a:p>
          <a:p>
            <a:pPr marL="0" indent="0">
              <a:buNone/>
            </a:pPr>
            <a:r>
              <a:rPr lang="en-IN" dirty="0"/>
              <a:t>✅ 1–2 Week Onboarding</a:t>
            </a:r>
          </a:p>
          <a:p>
            <a:pPr marL="0" indent="0">
              <a:buNone/>
            </a:pPr>
            <a:r>
              <a:rPr lang="en-IN" dirty="0"/>
              <a:t>✅ Bench Availability for Immediate Start</a:t>
            </a:r>
          </a:p>
          <a:p>
            <a:pPr marL="0" indent="0">
              <a:buNone/>
            </a:pPr>
            <a:r>
              <a:rPr lang="en-IN" dirty="0"/>
              <a:t>✅ Skilled in API-led Connectivity, CI/CD, </a:t>
            </a:r>
            <a:r>
              <a:rPr lang="en-IN" dirty="0" err="1"/>
              <a:t>Anypoint</a:t>
            </a:r>
            <a:r>
              <a:rPr lang="en-IN" dirty="0"/>
              <a:t> Monitoring, and Connectors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707280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2</TotalTime>
  <Words>425</Words>
  <Application>Microsoft Macintosh PowerPoint</Application>
  <PresentationFormat>On-screen Show (4:3)</PresentationFormat>
  <Paragraphs>44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Franklin Gothic Book</vt:lpstr>
      <vt:lpstr>Crop</vt:lpstr>
      <vt:lpstr>MuleSoft Case Studies</vt:lpstr>
      <vt:lpstr>API-Led Integration for Banking</vt:lpstr>
      <vt:lpstr>E-commerce Order Management Integration</vt:lpstr>
      <vt:lpstr>Healthcare Data Exchange Platform</vt:lpstr>
      <vt:lpstr>Telecom Customer 360 View</vt:lpstr>
      <vt:lpstr>Logistics Partner API Gateway</vt:lpstr>
      <vt:lpstr>Proposed Rates &amp; Engagement Terms (C2C)</vt:lpstr>
      <vt:lpstr>T&amp;C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Neha Nupur</cp:lastModifiedBy>
  <cp:revision>2</cp:revision>
  <dcterms:created xsi:type="dcterms:W3CDTF">2013-01-27T09:14:16Z</dcterms:created>
  <dcterms:modified xsi:type="dcterms:W3CDTF">2025-08-05T15:03:25Z</dcterms:modified>
  <cp:category/>
</cp:coreProperties>
</file>