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61"/>
  </p:normalViewPr>
  <p:slideViewPr>
    <p:cSldViewPr snapToGrid="0">
      <p:cViewPr varScale="1">
        <p:scale>
          <a:sx n="114" d="100"/>
          <a:sy n="114" d="100"/>
        </p:scale>
        <p:origin x="4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FF5B151-059F-0D49-A338-B447B6354F18}" type="datetimeFigureOut">
              <a:rPr lang="en-US" smtClean="0"/>
              <a:t>9/1/25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67FD22E-8B68-3B42-AC7B-07AFED0DC672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897053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B151-059F-0D49-A338-B447B6354F18}" type="datetimeFigureOut">
              <a:rPr lang="en-US" smtClean="0"/>
              <a:t>9/1/25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FD22E-8B68-3B42-AC7B-07AFED0DC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841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B151-059F-0D49-A338-B447B6354F18}" type="datetimeFigureOut">
              <a:rPr lang="en-US" smtClean="0"/>
              <a:t>9/1/25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FD22E-8B68-3B42-AC7B-07AFED0DC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059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B151-059F-0D49-A338-B447B6354F18}" type="datetimeFigureOut">
              <a:rPr lang="en-US" smtClean="0"/>
              <a:t>9/1/25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FD22E-8B68-3B42-AC7B-07AFED0DC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52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F5B151-059F-0D49-A338-B447B6354F18}" type="datetimeFigureOut">
              <a:rPr lang="en-US" smtClean="0"/>
              <a:t>9/1/25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7FD22E-8B68-3B42-AC7B-07AFED0DC67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0859798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B151-059F-0D49-A338-B447B6354F18}" type="datetimeFigureOut">
              <a:rPr lang="en-US" smtClean="0"/>
              <a:t>9/1/25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FD22E-8B68-3B42-AC7B-07AFED0DC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913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B151-059F-0D49-A338-B447B6354F18}" type="datetimeFigureOut">
              <a:rPr lang="en-US" smtClean="0"/>
              <a:t>9/1/25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FD22E-8B68-3B42-AC7B-07AFED0DC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427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B151-059F-0D49-A338-B447B6354F18}" type="datetimeFigureOut">
              <a:rPr lang="en-US" smtClean="0"/>
              <a:t>9/1/25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FD22E-8B68-3B42-AC7B-07AFED0DC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51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B151-059F-0D49-A338-B447B6354F18}" type="datetimeFigureOut">
              <a:rPr lang="en-US" smtClean="0"/>
              <a:t>9/1/25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FD22E-8B68-3B42-AC7B-07AFED0DC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43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F5B151-059F-0D49-A338-B447B6354F18}" type="datetimeFigureOut">
              <a:rPr lang="en-US" smtClean="0"/>
              <a:t>9/1/25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7FD22E-8B68-3B42-AC7B-07AFED0DC67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56506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F5B151-059F-0D49-A338-B447B6354F18}" type="datetimeFigureOut">
              <a:rPr lang="en-US" smtClean="0"/>
              <a:t>9/1/25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7FD22E-8B68-3B42-AC7B-07AFED0DC67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52778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CFF5B151-059F-0D49-A338-B447B6354F18}" type="datetimeFigureOut">
              <a:rPr lang="en-US" smtClean="0"/>
              <a:t>9/1/25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467FD22E-8B68-3B42-AC7B-07AFED0DC67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00448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neha@pinakin-kantha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A77C3-107B-0E8D-0B27-24A7B6CD94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1382751"/>
            <a:ext cx="8904758" cy="2503929"/>
          </a:xfrm>
        </p:spPr>
        <p:txBody>
          <a:bodyPr>
            <a:normAutofit fontScale="90000"/>
          </a:bodyPr>
          <a:lstStyle/>
          <a:p>
            <a:br>
              <a:rPr lang="en-IN" b="1" dirty="0"/>
            </a:br>
            <a:br>
              <a:rPr lang="en-IN" b="1" dirty="0"/>
            </a:br>
            <a:br>
              <a:rPr lang="en-IN" sz="6000" b="1" dirty="0"/>
            </a:br>
            <a:r>
              <a:rPr lang="en-IN" sz="6000" b="1" dirty="0"/>
              <a:t>📘 Oracle Case Studies Across Technologies     </a:t>
            </a:r>
            <a:br>
              <a:rPr lang="en-IN" b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683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BD876-ACAC-1D42-56DE-5D532E522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/>
              <a:t>🔹 1. Oracle Fusion Cloud ERP Implementation</a:t>
            </a:r>
            <a:br>
              <a:rPr lang="en-IN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79199-686F-08B6-1184-1E79BD1503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Client:</a:t>
            </a:r>
            <a:r>
              <a:rPr lang="en-IN" dirty="0"/>
              <a:t> Global Electronics Manufacturer</a:t>
            </a:r>
            <a:br>
              <a:rPr lang="en-IN" dirty="0"/>
            </a:br>
            <a:r>
              <a:rPr lang="en-IN" b="1" dirty="0"/>
              <a:t>Tech Stack:</a:t>
            </a:r>
            <a:r>
              <a:rPr lang="en-IN" dirty="0"/>
              <a:t> Oracle Fusion ERP, Oracle Cloud Infrastructure (OCI)</a:t>
            </a:r>
            <a:br>
              <a:rPr lang="en-IN" dirty="0"/>
            </a:br>
            <a:r>
              <a:rPr lang="en-IN" b="1" dirty="0"/>
              <a:t>Challenge:</a:t>
            </a:r>
            <a:br>
              <a:rPr lang="en-IN" dirty="0"/>
            </a:br>
            <a:r>
              <a:rPr lang="en-IN" dirty="0"/>
              <a:t>Legacy ERP system lacked scalability and reporting accuracy.</a:t>
            </a:r>
            <a:br>
              <a:rPr lang="en-IN" dirty="0"/>
            </a:br>
            <a:r>
              <a:rPr lang="en-IN" b="1" dirty="0"/>
              <a:t>Solution:</a:t>
            </a:r>
            <a:endParaRPr lang="en-IN" dirty="0"/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Deployed Oracle Fusion modules (GL, AP, AR, FA)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Migrated finance data and automated reporting workflows</a:t>
            </a:r>
            <a:br>
              <a:rPr lang="en-IN" dirty="0"/>
            </a:br>
            <a:r>
              <a:rPr lang="en-IN" b="1" dirty="0"/>
              <a:t>Outcome:</a:t>
            </a:r>
            <a:br>
              <a:rPr lang="en-IN" dirty="0"/>
            </a:br>
            <a:r>
              <a:rPr lang="en-IN" dirty="0"/>
              <a:t>✅ 25% faster month-end close</a:t>
            </a:r>
            <a:br>
              <a:rPr lang="en-IN" dirty="0"/>
            </a:br>
            <a:r>
              <a:rPr lang="en-IN" dirty="0"/>
              <a:t>✅ Real-time financial visibility and audit-readiness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430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3DA63-F0A4-0E17-FA42-9E3ED779A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/>
              <a:t>🔹 2. Oracle HCM Cloud for HR Transformation</a:t>
            </a:r>
            <a:br>
              <a:rPr lang="en-IN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37CDD-583B-3E21-2D9D-05FA0D13F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Client:</a:t>
            </a:r>
            <a:r>
              <a:rPr lang="en-IN" dirty="0"/>
              <a:t> Telecom Provider (Asia)</a:t>
            </a:r>
            <a:br>
              <a:rPr lang="en-IN" dirty="0"/>
            </a:br>
            <a:r>
              <a:rPr lang="en-IN" b="1" dirty="0"/>
              <a:t>Tech Stack:</a:t>
            </a:r>
            <a:r>
              <a:rPr lang="en-IN" dirty="0"/>
              <a:t> Oracle HCM Cloud, Talent Management, Core HR</a:t>
            </a:r>
            <a:br>
              <a:rPr lang="en-IN" dirty="0"/>
            </a:br>
            <a:r>
              <a:rPr lang="en-IN" b="1" dirty="0"/>
              <a:t>Challenge:</a:t>
            </a:r>
            <a:br>
              <a:rPr lang="en-IN" dirty="0"/>
            </a:br>
            <a:r>
              <a:rPr lang="en-IN" dirty="0"/>
              <a:t>Manual HR workflows, limited talent visibility, and low employee engagement.</a:t>
            </a:r>
            <a:br>
              <a:rPr lang="en-IN" dirty="0"/>
            </a:br>
            <a:r>
              <a:rPr lang="en-IN" b="1" dirty="0"/>
              <a:t>Solution:</a:t>
            </a:r>
            <a:endParaRPr lang="en-IN" dirty="0"/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Digitized end-to-end HR operations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Implemented performance management and self-service portals</a:t>
            </a:r>
            <a:br>
              <a:rPr lang="en-IN" dirty="0"/>
            </a:br>
            <a:r>
              <a:rPr lang="en-IN" b="1" dirty="0"/>
              <a:t>Outcome:</a:t>
            </a:r>
            <a:br>
              <a:rPr lang="en-IN" dirty="0"/>
            </a:br>
            <a:r>
              <a:rPr lang="en-IN" dirty="0"/>
              <a:t>✅ 40% reduction in HR ops time</a:t>
            </a:r>
            <a:br>
              <a:rPr lang="en-IN" dirty="0"/>
            </a:br>
            <a:r>
              <a:rPr lang="en-IN" dirty="0"/>
              <a:t>✅ Improved employee retention and satisfaction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471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A5809-CD98-3E4F-DCBF-4E6D90862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/>
              <a:t>🔹 4. Oracle SCM Cloud for Retail Chain</a:t>
            </a:r>
            <a:br>
              <a:rPr lang="en-IN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3B275-D4E6-9CC8-A85E-BC06FEF33F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Client:</a:t>
            </a:r>
            <a:r>
              <a:rPr lang="en-IN" dirty="0"/>
              <a:t> Retail Group (Europe)</a:t>
            </a:r>
            <a:br>
              <a:rPr lang="en-IN" dirty="0"/>
            </a:br>
            <a:r>
              <a:rPr lang="en-IN" b="1" dirty="0"/>
              <a:t>Tech Stack:</a:t>
            </a:r>
            <a:r>
              <a:rPr lang="en-IN" dirty="0"/>
              <a:t> Oracle SCM Cloud, Inventory, Procurement, Supplier Portal</a:t>
            </a:r>
            <a:br>
              <a:rPr lang="en-IN" dirty="0"/>
            </a:br>
            <a:r>
              <a:rPr lang="en-IN" b="1" dirty="0"/>
              <a:t>Challenge:</a:t>
            </a:r>
            <a:br>
              <a:rPr lang="en-IN" dirty="0"/>
            </a:br>
            <a:r>
              <a:rPr lang="en-IN" dirty="0"/>
              <a:t>Inconsistent inventory and procurement delays across multiple locations.</a:t>
            </a:r>
            <a:br>
              <a:rPr lang="en-IN" dirty="0"/>
            </a:br>
            <a:r>
              <a:rPr lang="en-IN" b="1" dirty="0"/>
              <a:t>Solution:</a:t>
            </a:r>
            <a:endParaRPr lang="en-IN" dirty="0"/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Implemented Oracle SCM Cloud for centralized procurement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Enabled real-time supplier collaboration via portal</a:t>
            </a:r>
            <a:br>
              <a:rPr lang="en-IN" dirty="0"/>
            </a:br>
            <a:r>
              <a:rPr lang="en-IN" b="1" dirty="0"/>
              <a:t>Outcome:</a:t>
            </a:r>
            <a:br>
              <a:rPr lang="en-IN" dirty="0"/>
            </a:br>
            <a:r>
              <a:rPr lang="en-IN" dirty="0"/>
              <a:t>✅ 30% reduction in inventory holding costs</a:t>
            </a:r>
            <a:br>
              <a:rPr lang="en-IN" dirty="0"/>
            </a:br>
            <a:r>
              <a:rPr lang="en-IN" dirty="0"/>
              <a:t>✅ 45% faster PO processing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205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8DBB6-2459-0EE6-9F75-453F24BE9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/>
              <a:t>💰 Proposed C2C Rate Card – Oracle Technology Resources</a:t>
            </a:r>
            <a:br>
              <a:rPr lang="en-IN" b="1" dirty="0"/>
            </a:b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96C9138-2661-51EE-963A-5B44777378B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2081054"/>
          <a:ext cx="10515600" cy="3840480"/>
        </p:xfrm>
        <a:graphic>
          <a:graphicData uri="http://schemas.openxmlformats.org/drawingml/2006/table">
            <a:tbl>
              <a:tblPr/>
              <a:tblGrid>
                <a:gridCol w="2628900">
                  <a:extLst>
                    <a:ext uri="{9D8B030D-6E8A-4147-A177-3AD203B41FA5}">
                      <a16:colId xmlns:a16="http://schemas.microsoft.com/office/drawing/2014/main" val="145090300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24293045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16316815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822435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IN" b="1"/>
                        <a:t>Role</a:t>
                      </a: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b="1"/>
                        <a:t>Experience</a:t>
                      </a: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b="1"/>
                        <a:t>Hourly Rate (USD)</a:t>
                      </a: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b="1"/>
                        <a:t>Monthly Rate (USD)</a:t>
                      </a: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658816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/>
                        <a:t>Oracle ERP Functional Consultant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3–5 Years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$40 – $48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$6,500 – $7,800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786304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/>
                        <a:t>Oracle HCM/SCM Cloud Consultant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5–8 Years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$50 – $60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$8,000 – $9,500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479946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/>
                        <a:t>Oracle Technical Developer (PL/SQL, Forms)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5–7 Years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$42 – $50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$7,000 – $8,200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870119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/>
                        <a:t>Oracle EBS Tech-Functional Consultant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8–12 Years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$60 – $75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$9,500 – $12,000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224903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/>
                        <a:t>Oracle Cloud/OCI Architect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10+ Years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$70 – $85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$11,000 – $13,500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10736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3006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BEC73-81DD-0830-0668-38F02FFC6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🤝 Engagement Terms – C2C Model</a:t>
            </a:r>
            <a:br>
              <a:rPr lang="en-IN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13656-67E7-71DF-A7F8-FB32C096D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/>
              <a:t>✅ </a:t>
            </a:r>
            <a:r>
              <a:rPr lang="en-IN" b="1" dirty="0"/>
              <a:t>Engagement Type</a:t>
            </a:r>
            <a:r>
              <a:rPr lang="en-IN" dirty="0"/>
              <a:t>: C2C (Corp-to-Corp)</a:t>
            </a:r>
          </a:p>
          <a:p>
            <a:pPr marL="0" indent="0">
              <a:buNone/>
            </a:pPr>
            <a:r>
              <a:rPr lang="en-IN" dirty="0"/>
              <a:t>✅ </a:t>
            </a:r>
            <a:r>
              <a:rPr lang="en-IN" b="1" dirty="0"/>
              <a:t>Work Model</a:t>
            </a:r>
            <a:r>
              <a:rPr lang="en-IN" dirty="0"/>
              <a:t>: Remote/WFH preferred for first 12 months</a:t>
            </a:r>
          </a:p>
          <a:p>
            <a:pPr marL="0" indent="0">
              <a:buNone/>
            </a:pPr>
            <a:r>
              <a:rPr lang="en-IN" dirty="0"/>
              <a:t>✅ </a:t>
            </a:r>
            <a:r>
              <a:rPr lang="en-IN" b="1" dirty="0"/>
              <a:t>Onsite Transition</a:t>
            </a:r>
            <a:r>
              <a:rPr lang="en-IN" dirty="0"/>
              <a:t>: Open to hybrid/onsite model post 12 months</a:t>
            </a:r>
          </a:p>
          <a:p>
            <a:pPr marL="0" indent="0">
              <a:buNone/>
            </a:pPr>
            <a:r>
              <a:rPr lang="en-IN" dirty="0"/>
              <a:t>✅ </a:t>
            </a:r>
            <a:r>
              <a:rPr lang="en-IN" b="1" dirty="0"/>
              <a:t>Availability</a:t>
            </a:r>
            <a:r>
              <a:rPr lang="en-IN" dirty="0"/>
              <a:t>: Bench-ready resources for immediate onboarding</a:t>
            </a:r>
          </a:p>
          <a:p>
            <a:pPr marL="0" indent="0">
              <a:buNone/>
            </a:pPr>
            <a:r>
              <a:rPr lang="en-IN" dirty="0"/>
              <a:t>✅ </a:t>
            </a:r>
            <a:r>
              <a:rPr lang="en-IN" b="1" dirty="0"/>
              <a:t>Notice Period</a:t>
            </a:r>
            <a:r>
              <a:rPr lang="en-IN" dirty="0"/>
              <a:t>: 1–2 weeks</a:t>
            </a:r>
          </a:p>
          <a:p>
            <a:pPr marL="0" indent="0">
              <a:buNone/>
            </a:pPr>
            <a:r>
              <a:rPr lang="en-IN" dirty="0"/>
              <a:t>✅ </a:t>
            </a:r>
            <a:r>
              <a:rPr lang="en-IN" b="1" dirty="0"/>
              <a:t>Flexible Billing</a:t>
            </a:r>
            <a:r>
              <a:rPr lang="en-IN" dirty="0"/>
              <a:t>: Hourly, monthly, or milestone-based</a:t>
            </a:r>
          </a:p>
          <a:p>
            <a:pPr marL="0" indent="0">
              <a:buNone/>
            </a:pPr>
            <a:r>
              <a:rPr lang="en-IN" dirty="0"/>
              <a:t>✅ </a:t>
            </a:r>
            <a:r>
              <a:rPr lang="en-IN" b="1" dirty="0"/>
              <a:t>Compliance</a:t>
            </a:r>
            <a:r>
              <a:rPr lang="en-IN" dirty="0"/>
              <a:t>: NDAs, MSAs, and security protocols followed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600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B1468-C1A2-43B3-F3A6-FB64F3466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Contact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404F0-D9FA-DBC9-E76F-67DFA297E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Email: </a:t>
            </a:r>
            <a:r>
              <a:rPr lang="en-US" dirty="0">
                <a:hlinkClick r:id="rId2"/>
              </a:rPr>
              <a:t>neha@pinakin-kantha.com</a:t>
            </a:r>
            <a:endParaRPr lang="en-US" dirty="0"/>
          </a:p>
          <a:p>
            <a:r>
              <a:rPr lang="en-US" dirty="0"/>
              <a:t>Mobile: 9717121731</a:t>
            </a:r>
          </a:p>
        </p:txBody>
      </p:sp>
    </p:spTree>
    <p:extLst>
      <p:ext uri="{BB962C8B-B14F-4D97-AF65-F5344CB8AC3E}">
        <p14:creationId xmlns:p14="http://schemas.microsoft.com/office/powerpoint/2010/main" val="171377179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3</TotalTime>
  <Words>447</Words>
  <Application>Microsoft Macintosh PowerPoint</Application>
  <PresentationFormat>Widescreen</PresentationFormat>
  <Paragraphs>49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Franklin Gothic Book</vt:lpstr>
      <vt:lpstr>Crop</vt:lpstr>
      <vt:lpstr>   📘 Oracle Case Studies Across Technologies      </vt:lpstr>
      <vt:lpstr>🔹 1. Oracle Fusion Cloud ERP Implementation </vt:lpstr>
      <vt:lpstr>🔹 2. Oracle HCM Cloud for HR Transformation </vt:lpstr>
      <vt:lpstr>🔹 4. Oracle SCM Cloud for Retail Chain </vt:lpstr>
      <vt:lpstr>💰 Proposed C2C Rate Card – Oracle Technology Resources </vt:lpstr>
      <vt:lpstr>🤝 Engagement Terms – C2C Model </vt:lpstr>
      <vt:lpstr>Contact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Neha Nupur</dc:creator>
  <cp:lastModifiedBy>Neha Nupur</cp:lastModifiedBy>
  <cp:revision>1</cp:revision>
  <dcterms:created xsi:type="dcterms:W3CDTF">2025-08-05T15:07:09Z</dcterms:created>
  <dcterms:modified xsi:type="dcterms:W3CDTF">2025-09-01T08:25:26Z</dcterms:modified>
</cp:coreProperties>
</file>