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1"/>
  </p:normalViewPr>
  <p:slideViewPr>
    <p:cSldViewPr snapToGrid="0" snapToObjects="1">
      <p:cViewPr varScale="1">
        <p:scale>
          <a:sx n="114" d="100"/>
          <a:sy n="114" d="100"/>
        </p:scale>
        <p:origin x="15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17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20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9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0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60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8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98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6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2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88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1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neha@pinakin-kantha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Salesforce Case Studies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8712" y="4352543"/>
            <a:ext cx="7214839" cy="2237827"/>
          </a:xfrm>
        </p:spPr>
        <p:txBody>
          <a:bodyPr>
            <a:normAutofit/>
          </a:bodyPr>
          <a:lstStyle/>
          <a:p>
            <a:r>
              <a:rPr dirty="0"/>
              <a:t>Demonstrating Technical Expertise Across Industries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                        </a:t>
            </a:r>
          </a:p>
          <a:p>
            <a:r>
              <a:rPr lang="en-US" dirty="0"/>
              <a:t>    </a:t>
            </a:r>
          </a:p>
          <a:p>
            <a:r>
              <a:rPr lang="en-US" dirty="0"/>
              <a:t>                      					Neha Nupur</a:t>
            </a:r>
            <a:br>
              <a:rPr lang="en-US" dirty="0"/>
            </a:br>
            <a:r>
              <a:rPr lang="en-US" dirty="0"/>
              <a:t>						 Pinakin Kantha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Sales Cloud for Manufacturing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 b="1"/>
            </a:pPr>
            <a:r>
              <a:t>Client: Multinational Industrial Equipment Manufacturer</a:t>
            </a:r>
          </a:p>
          <a:p>
            <a:r>
              <a:t>Tech Stack: Sales Cloud, Lightning Components, Integration with SAP</a:t>
            </a:r>
          </a:p>
          <a:p>
            <a:r>
              <a:t>Challenge: Manual sales processes, lack of visibility into pipeline, and disconnected ERP system</a:t>
            </a:r>
          </a:p>
          <a:p>
            <a:r>
              <a:t>Solution: Automated lead-to-cash process, SAP integration, custom Lightning Components</a:t>
            </a:r>
          </a:p>
          <a:p>
            <a:r>
              <a:t>Outcome: 40% faster sales cycles, 100% pipeline visibility, 25% increase in win rate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Service Cloud for Healthcare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t>Client: Large Healthcare Group (USA)</a:t>
            </a:r>
          </a:p>
          <a:p>
            <a:r>
              <a:t>Tech Stack: Service Cloud, Health Cloud, Omni-Channel, Knowledge Base</a:t>
            </a:r>
          </a:p>
          <a:p>
            <a:r>
              <a:t>Challenge: Disjointed patient service processes and low case resolution speed</a:t>
            </a:r>
          </a:p>
          <a:p>
            <a:r>
              <a:t>Solution: Service Cloud setup, omni-channel routing, self-service knowledge base</a:t>
            </a:r>
          </a:p>
          <a:p>
            <a:r>
              <a:t>Outcome: 60% faster query resolution, 30% CSAT improvement, HIPAA compliance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Marketing Cloud for Retail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t>Client: Fashion Retail Brand (APAC Region)</a:t>
            </a:r>
          </a:p>
          <a:p>
            <a:r>
              <a:t>Tech Stack: Marketing Cloud, Journey Builder, Email Studio, Datorama</a:t>
            </a:r>
          </a:p>
          <a:p>
            <a:r>
              <a:t>Challenge: Low email engagement and customer retention</a:t>
            </a:r>
          </a:p>
          <a:p>
            <a:r>
              <a:t>Solution: Dynamic personalization, Journey Builder automation, Datorama analytics</a:t>
            </a:r>
          </a:p>
          <a:p>
            <a:r>
              <a:t>Outcome: 3x email open rates, 45% boost in repeat purchases, real-time ROI tracking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CPQ for SaaS Company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t>Client: Mid-size SaaS Provider (EU)</a:t>
            </a:r>
          </a:p>
          <a:p>
            <a:r>
              <a:t>Tech Stack: CPQ, Advanced Approvals, DocuSign Integration</a:t>
            </a:r>
          </a:p>
          <a:p>
            <a:r>
              <a:t>Challenge: Manual quote generation and error-prone contracts</a:t>
            </a:r>
          </a:p>
          <a:p>
            <a:r>
              <a:t>Solution: Custom CPQ setup, approval workflow, auto-generated proposal templates</a:t>
            </a:r>
          </a:p>
          <a:p>
            <a:r>
              <a:t>Outcome: 70% faster quote process, 99% pricing accuracy, 50% admin overhead reduction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Experience Cloud for Fintech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b="1"/>
            </a:pPr>
            <a:r>
              <a:t>Client: Fintech Startup (India)</a:t>
            </a:r>
          </a:p>
          <a:p>
            <a:r>
              <a:t>Tech Stack: Experience Cloud, Flow, Apex, Salesforce Shield</a:t>
            </a:r>
          </a:p>
          <a:p>
            <a:r>
              <a:t>Challenge: No digital self-service portal for customers</a:t>
            </a:r>
          </a:p>
          <a:p>
            <a:r>
              <a:t>Solution: Secure Experience Cloud portal, case management integration, encryption with Salesforce Shield</a:t>
            </a:r>
          </a:p>
          <a:p>
            <a:r>
              <a:t>Outcome: 24/7 customer access, 80% reduction in service calls, improved compliance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F094F-8BBB-1ED9-7427-90043AAD4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Rates for c2c engagement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757F59-DA57-ADA0-1B35-B7DCE83C5B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5538107"/>
              </p:ext>
            </p:extLst>
          </p:nvPr>
        </p:nvGraphicFramePr>
        <p:xfrm>
          <a:off x="702527" y="2352908"/>
          <a:ext cx="7861608" cy="4125952"/>
        </p:xfrm>
        <a:graphic>
          <a:graphicData uri="http://schemas.openxmlformats.org/drawingml/2006/table">
            <a:tbl>
              <a:tblPr/>
              <a:tblGrid>
                <a:gridCol w="1965402">
                  <a:extLst>
                    <a:ext uri="{9D8B030D-6E8A-4147-A177-3AD203B41FA5}">
                      <a16:colId xmlns:a16="http://schemas.microsoft.com/office/drawing/2014/main" val="2962004281"/>
                    </a:ext>
                  </a:extLst>
                </a:gridCol>
                <a:gridCol w="1965402">
                  <a:extLst>
                    <a:ext uri="{9D8B030D-6E8A-4147-A177-3AD203B41FA5}">
                      <a16:colId xmlns:a16="http://schemas.microsoft.com/office/drawing/2014/main" val="2770762551"/>
                    </a:ext>
                  </a:extLst>
                </a:gridCol>
                <a:gridCol w="1965402">
                  <a:extLst>
                    <a:ext uri="{9D8B030D-6E8A-4147-A177-3AD203B41FA5}">
                      <a16:colId xmlns:a16="http://schemas.microsoft.com/office/drawing/2014/main" val="2642559315"/>
                    </a:ext>
                  </a:extLst>
                </a:gridCol>
                <a:gridCol w="1965402">
                  <a:extLst>
                    <a:ext uri="{9D8B030D-6E8A-4147-A177-3AD203B41FA5}">
                      <a16:colId xmlns:a16="http://schemas.microsoft.com/office/drawing/2014/main" val="1354269154"/>
                    </a:ext>
                  </a:extLst>
                </a:gridCol>
              </a:tblGrid>
              <a:tr h="566275">
                <a:tc>
                  <a:txBody>
                    <a:bodyPr/>
                    <a:lstStyle/>
                    <a:p>
                      <a:r>
                        <a:rPr lang="en-IN" sz="1200"/>
                        <a:t>Role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Experience Level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Hourly Rate (USD)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Monthly Rate (USD)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35282"/>
                  </a:ext>
                </a:extLst>
              </a:tr>
              <a:tr h="566275">
                <a:tc>
                  <a:txBody>
                    <a:bodyPr/>
                    <a:lstStyle/>
                    <a:p>
                      <a:r>
                        <a:rPr lang="en-IN" sz="1200"/>
                        <a:t>Salesforce Developer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3–5 Years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$32 – $38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$5,500 – $6,500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6102125"/>
                  </a:ext>
                </a:extLst>
              </a:tr>
              <a:tr h="566275">
                <a:tc>
                  <a:txBody>
                    <a:bodyPr/>
                    <a:lstStyle/>
                    <a:p>
                      <a:r>
                        <a:rPr lang="en-IN" sz="1200"/>
                        <a:t>Salesforce Tech Lead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6–8 Years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$42 – $50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$7,000 – $8,500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904034"/>
                  </a:ext>
                </a:extLst>
              </a:tr>
              <a:tr h="566275">
                <a:tc>
                  <a:txBody>
                    <a:bodyPr/>
                    <a:lstStyle/>
                    <a:p>
                      <a:r>
                        <a:rPr lang="en-IN" sz="1200"/>
                        <a:t>Salesforce Architect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10+ Years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$60 – $75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$10,000 – $12,000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5928210"/>
                  </a:ext>
                </a:extLst>
              </a:tr>
              <a:tr h="1051810">
                <a:tc>
                  <a:txBody>
                    <a:bodyPr/>
                    <a:lstStyle/>
                    <a:p>
                      <a:r>
                        <a:rPr lang="en-IN" sz="1200"/>
                        <a:t>Salesforce CPQ/Field Service Specialist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5–8 Years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$45 – $55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$7,500 – $9,000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022970"/>
                  </a:ext>
                </a:extLst>
              </a:tr>
              <a:tr h="809042">
                <a:tc>
                  <a:txBody>
                    <a:bodyPr/>
                    <a:lstStyle/>
                    <a:p>
                      <a:r>
                        <a:rPr lang="en-IN" sz="1200"/>
                        <a:t>Salesforce Marketing Cloud Expert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5–7 Years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/>
                        <a:t>$45 – $52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/>
                        <a:t>$7,000 – $8,500</a:t>
                      </a:r>
                    </a:p>
                  </a:txBody>
                  <a:tcPr marL="60823" marR="60823" marT="30412" marB="3041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7020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924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0CA09-C872-E3B5-B5BC-DE70B5882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⚙️ Engagement Flexibility</a:t>
            </a:r>
            <a:br>
              <a:rPr lang="en-IN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8ABE-D118-369E-73D8-3E36C4310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C2C or project-based</a:t>
            </a:r>
            <a:r>
              <a:rPr lang="en-IN" dirty="0"/>
              <a:t> models available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Work from home for initial 12 months</a:t>
            </a:r>
            <a:r>
              <a:rPr lang="en-IN" dirty="0"/>
              <a:t> (preferred), then open to remote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Available for </a:t>
            </a:r>
            <a:r>
              <a:rPr lang="en-IN" b="1" dirty="0"/>
              <a:t>partial or full-team ramp-ups</a:t>
            </a:r>
            <a:endParaRPr lang="en-IN" dirty="0"/>
          </a:p>
          <a:p>
            <a:pPr>
              <a:buFont typeface="Arial" panose="020B0604020202020204" pitchFamily="34" charset="0"/>
              <a:buChar char="•"/>
            </a:pPr>
            <a:r>
              <a:rPr lang="en-IN" b="1" dirty="0"/>
              <a:t>Onboarding within 1–2 weeks </a:t>
            </a:r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695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3118E-71CE-C41A-1ADF-EF3A4D5AF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831D0-88D2-CD30-9169-D423514A4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Email : </a:t>
            </a:r>
            <a:r>
              <a:rPr lang="en-US" dirty="0">
                <a:hlinkClick r:id="rId2"/>
              </a:rPr>
              <a:t>neha@pinakin-kantha.com</a:t>
            </a:r>
            <a:endParaRPr lang="en-US" dirty="0"/>
          </a:p>
          <a:p>
            <a:r>
              <a:rPr lang="en-US" dirty="0"/>
              <a:t>Mobile: 9717121731</a:t>
            </a:r>
          </a:p>
          <a:p>
            <a:r>
              <a:rPr lang="en-US" dirty="0"/>
              <a:t>Website : </a:t>
            </a:r>
            <a:r>
              <a:rPr lang="en-US" dirty="0" err="1"/>
              <a:t>www.pinakin-kantha.com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43758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</TotalTime>
  <Words>491</Words>
  <Application>Microsoft Macintosh PowerPoint</Application>
  <PresentationFormat>On-screen Show (4:3)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Parcel</vt:lpstr>
      <vt:lpstr>Salesforce Case Studies</vt:lpstr>
      <vt:lpstr>Sales Cloud for Manufacturing</vt:lpstr>
      <vt:lpstr>Service Cloud for Healthcare</vt:lpstr>
      <vt:lpstr>Marketing Cloud for Retail</vt:lpstr>
      <vt:lpstr>CPQ for SaaS Company</vt:lpstr>
      <vt:lpstr>Experience Cloud for Fintech</vt:lpstr>
      <vt:lpstr>Rates for c2c engagement</vt:lpstr>
      <vt:lpstr>⚙️ Engagement Flexibility </vt:lpstr>
      <vt:lpstr>Contact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Neha Nupur</cp:lastModifiedBy>
  <cp:revision>7</cp:revision>
  <dcterms:created xsi:type="dcterms:W3CDTF">2013-01-27T09:14:16Z</dcterms:created>
  <dcterms:modified xsi:type="dcterms:W3CDTF">2025-09-01T08:27:12Z</dcterms:modified>
  <cp:category/>
</cp:coreProperties>
</file>